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73" r:id="rId3"/>
    <p:sldId id="274" r:id="rId4"/>
    <p:sldId id="286" r:id="rId5"/>
    <p:sldId id="292" r:id="rId6"/>
    <p:sldId id="276" r:id="rId7"/>
    <p:sldId id="277" r:id="rId8"/>
    <p:sldId id="278" r:id="rId9"/>
    <p:sldId id="288" r:id="rId10"/>
    <p:sldId id="29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1" clrIdx="0">
    <p:extLst>
      <p:ext uri="{19B8F6BF-5375-455C-9EA6-DF929625EA0E}">
        <p15:presenceInfo xmlns:p15="http://schemas.microsoft.com/office/powerpoint/2012/main" xmlns=""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79" d="100"/>
          <a:sy n="79" d="100"/>
        </p:scale>
        <p:origin x="-514"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pPr/>
              <a:t>12/14/2014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pPr/>
              <a:t>‹#›</a:t>
            </a:fld>
            <a:endParaRPr lang="en-US"/>
          </a:p>
        </p:txBody>
      </p:sp>
    </p:spTree>
    <p:extLst>
      <p:ext uri="{BB962C8B-B14F-4D97-AF65-F5344CB8AC3E}">
        <p14:creationId xmlns:p14="http://schemas.microsoft.com/office/powerpoint/2010/main" xmlns=""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pPr/>
              <a:t>12/14/2014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pPr/>
              <a:t>‹#›</a:t>
            </a:fld>
            <a:endParaRPr lang="en-US"/>
          </a:p>
        </p:txBody>
      </p:sp>
    </p:spTree>
    <p:extLst>
      <p:ext uri="{BB962C8B-B14F-4D97-AF65-F5344CB8AC3E}">
        <p14:creationId xmlns:p14="http://schemas.microsoft.com/office/powerpoint/2010/main" xmlns=""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pPr/>
              <a:t>7</a:t>
            </a:fld>
            <a:endParaRPr lang="en-US"/>
          </a:p>
        </p:txBody>
      </p:sp>
    </p:spTree>
    <p:extLst>
      <p:ext uri="{BB962C8B-B14F-4D97-AF65-F5344CB8AC3E}">
        <p14:creationId xmlns:p14="http://schemas.microsoft.com/office/powerpoint/2010/main" xmlns="" val="790580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extLst>
      <p:ext uri="{BB962C8B-B14F-4D97-AF65-F5344CB8AC3E}">
        <p14:creationId xmlns:p14="http://schemas.microsoft.com/office/powerpoint/2010/main" xmlns=""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228600" y="64008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smtClean="0"/>
              <a:t>Part 5</a:t>
            </a:r>
            <a:r>
              <a:rPr lang="en-US" baseline="0" dirty="0" smtClean="0"/>
              <a:t> </a:t>
            </a:r>
            <a:r>
              <a:rPr lang="en-US" dirty="0" smtClean="0"/>
              <a:t>Lecture 7</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a:bodyPr>
          <a:lstStyle/>
          <a:p>
            <a:pPr lvl="0"/>
            <a:r>
              <a:rPr lang="en-US" dirty="0" smtClean="0"/>
              <a:t>Part </a:t>
            </a:r>
            <a:r>
              <a:rPr lang="en-US" dirty="0"/>
              <a:t>5</a:t>
            </a:r>
            <a:r>
              <a:rPr lang="en-US" dirty="0" smtClean="0"/>
              <a:t>: Agency Action </a:t>
            </a:r>
          </a:p>
          <a:p>
            <a:pPr lvl="1"/>
            <a:r>
              <a:rPr lang="en-US" dirty="0" smtClean="0"/>
              <a:t>Lecture 7: Choosing Between Rulemaking and Adjudication</a:t>
            </a:r>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Chenery</a:t>
            </a:r>
            <a:r>
              <a:rPr lang="en-US" i="1" dirty="0"/>
              <a:t> II</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Holding:  Yes, the SEC has the </a:t>
            </a:r>
            <a:r>
              <a:rPr lang="en-US" dirty="0"/>
              <a:t>ability to make new </a:t>
            </a:r>
            <a:r>
              <a:rPr lang="en-US" dirty="0" smtClean="0"/>
              <a:t>standards </a:t>
            </a:r>
            <a:r>
              <a:rPr lang="en-US" dirty="0"/>
              <a:t>prospectively through the exercise of its </a:t>
            </a:r>
            <a:r>
              <a:rPr lang="en-US" dirty="0" smtClean="0"/>
              <a:t>agency expertise.</a:t>
            </a:r>
            <a:endParaRPr lang="en-US" dirty="0" smtClean="0"/>
          </a:p>
          <a:p>
            <a:r>
              <a:rPr lang="en-US" dirty="0" smtClean="0"/>
              <a:t>On appeal from </a:t>
            </a:r>
            <a:r>
              <a:rPr lang="en-US" i="1" dirty="0" err="1" smtClean="0"/>
              <a:t>Chenery</a:t>
            </a:r>
            <a:r>
              <a:rPr lang="en-US" i="1" dirty="0" smtClean="0"/>
              <a:t> v. SEC</a:t>
            </a:r>
            <a:r>
              <a:rPr lang="en-US" dirty="0" smtClean="0"/>
              <a:t>, the Supreme Court clarifies that </a:t>
            </a:r>
            <a:r>
              <a:rPr lang="en-US" i="1" dirty="0" err="1" smtClean="0"/>
              <a:t>Chenery</a:t>
            </a:r>
            <a:r>
              <a:rPr lang="en-US" i="1" dirty="0" smtClean="0"/>
              <a:t> I</a:t>
            </a:r>
            <a:r>
              <a:rPr lang="en-US" dirty="0" smtClean="0"/>
              <a:t> only said that an agency must rely on its expertise when taking action. </a:t>
            </a:r>
            <a:r>
              <a:rPr lang="en-US" i="1" dirty="0" err="1" smtClean="0"/>
              <a:t>Chenery</a:t>
            </a:r>
            <a:r>
              <a:rPr lang="en-US" i="1" dirty="0" smtClean="0"/>
              <a:t> I</a:t>
            </a:r>
            <a:r>
              <a:rPr lang="en-US" dirty="0" smtClean="0"/>
              <a:t> does not limit an agency’s discretion in electing whether to handle a matter individually (adjudication) or to promulgate a general rule of future effect, or both. </a:t>
            </a:r>
          </a:p>
          <a:p>
            <a:pPr lvl="1"/>
            <a:r>
              <a:rPr lang="en-US" dirty="0" smtClean="0"/>
              <a:t>This </a:t>
            </a:r>
            <a:r>
              <a:rPr lang="en-US" smtClean="0"/>
              <a:t>case </a:t>
            </a:r>
            <a:r>
              <a:rPr lang="en-US" smtClean="0"/>
              <a:t>reverses </a:t>
            </a:r>
            <a:r>
              <a:rPr lang="en-US" i="1" dirty="0" err="1" smtClean="0"/>
              <a:t>Chenery</a:t>
            </a:r>
            <a:r>
              <a:rPr lang="en-US" i="1" dirty="0" smtClean="0"/>
              <a:t> v. SEC </a:t>
            </a:r>
            <a:r>
              <a:rPr lang="en-US" dirty="0" smtClean="0"/>
              <a:t>and upholds </a:t>
            </a:r>
            <a:r>
              <a:rPr lang="en-US" i="1" dirty="0" smtClean="0"/>
              <a:t>In re Federal Water Serv. Corp.</a:t>
            </a:r>
            <a:endParaRPr lang="en-US" i="1" dirty="0"/>
          </a:p>
        </p:txBody>
      </p:sp>
    </p:spTree>
    <p:extLst>
      <p:ext uri="{BB962C8B-B14F-4D97-AF65-F5344CB8AC3E}">
        <p14:creationId xmlns:p14="http://schemas.microsoft.com/office/powerpoint/2010/main" xmlns="" val="1129478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i="1" dirty="0" smtClean="0"/>
              <a:t>SEC v. </a:t>
            </a:r>
            <a:r>
              <a:rPr lang="en-US" i="1" dirty="0" err="1" smtClean="0"/>
              <a:t>Chenery</a:t>
            </a:r>
            <a:r>
              <a:rPr lang="en-US" i="1" dirty="0" smtClean="0"/>
              <a:t> Corp. (</a:t>
            </a:r>
            <a:r>
              <a:rPr lang="en-US" i="1" dirty="0" err="1" smtClean="0"/>
              <a:t>Chenery</a:t>
            </a:r>
            <a:r>
              <a:rPr lang="en-US" i="1" dirty="0" smtClean="0"/>
              <a:t> I)</a:t>
            </a:r>
            <a:endParaRPr lang="en-US" i="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Background: </a:t>
            </a:r>
          </a:p>
          <a:p>
            <a:r>
              <a:rPr lang="en-US" dirty="0" smtClean="0"/>
              <a:t>In 1941, the Securities </a:t>
            </a:r>
            <a:r>
              <a:rPr lang="en-US" dirty="0"/>
              <a:t>and Exchange Commission </a:t>
            </a:r>
            <a:r>
              <a:rPr lang="en-US" dirty="0" smtClean="0"/>
              <a:t>approved a plan for the reorganization of the Federal Water Service Corporation, and ordered that the preferred </a:t>
            </a:r>
            <a:r>
              <a:rPr lang="en-US" dirty="0"/>
              <a:t>stock acquired by the </a:t>
            </a:r>
            <a:r>
              <a:rPr lang="en-US" dirty="0" err="1" smtClean="0"/>
              <a:t>Chenery</a:t>
            </a:r>
            <a:r>
              <a:rPr lang="en-US" dirty="0" smtClean="0"/>
              <a:t> Corp. </a:t>
            </a:r>
            <a:r>
              <a:rPr lang="en-US" dirty="0"/>
              <a:t>during the period in </a:t>
            </a:r>
            <a:r>
              <a:rPr lang="en-US" dirty="0" smtClean="0"/>
              <a:t>which the reorganization </a:t>
            </a:r>
            <a:r>
              <a:rPr lang="en-US" dirty="0"/>
              <a:t>plans </a:t>
            </a:r>
            <a:r>
              <a:rPr lang="en-US" dirty="0" smtClean="0"/>
              <a:t>were </a:t>
            </a:r>
            <a:r>
              <a:rPr lang="en-US" dirty="0"/>
              <a:t>before the </a:t>
            </a:r>
            <a:r>
              <a:rPr lang="en-US" dirty="0" smtClean="0"/>
              <a:t>SEC, </a:t>
            </a:r>
            <a:r>
              <a:rPr lang="en-US" dirty="0"/>
              <a:t>was not permitted to participate in </a:t>
            </a:r>
            <a:r>
              <a:rPr lang="en-US" dirty="0" smtClean="0"/>
              <a:t>the reorganization </a:t>
            </a:r>
            <a:r>
              <a:rPr lang="en-US" dirty="0"/>
              <a:t>on an equal footing with all other preferred </a:t>
            </a:r>
            <a:r>
              <a:rPr lang="en-US" dirty="0" smtClean="0"/>
              <a:t>stock.</a:t>
            </a:r>
          </a:p>
          <a:p>
            <a:r>
              <a:rPr lang="en-US" dirty="0" smtClean="0"/>
              <a:t>The </a:t>
            </a:r>
            <a:r>
              <a:rPr lang="en-US" dirty="0" err="1" smtClean="0"/>
              <a:t>Chenery</a:t>
            </a:r>
            <a:r>
              <a:rPr lang="en-US" dirty="0" smtClean="0"/>
              <a:t> Corp. challenged the order.</a:t>
            </a:r>
          </a:p>
          <a:p>
            <a:endParaRPr lang="en-US" dirty="0" smtClean="0"/>
          </a:p>
        </p:txBody>
      </p:sp>
    </p:spTree>
    <p:extLst>
      <p:ext uri="{BB962C8B-B14F-4D97-AF65-F5344CB8AC3E}">
        <p14:creationId xmlns:p14="http://schemas.microsoft.com/office/powerpoint/2010/main" xmlns="" val="863231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err="1"/>
              <a:t>Chenery</a:t>
            </a:r>
            <a:r>
              <a:rPr lang="en-US" i="1" dirty="0"/>
              <a:t> I</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Issue: Was the SEC acting properly in denying the </a:t>
            </a:r>
            <a:r>
              <a:rPr lang="en-US" dirty="0" err="1" smtClean="0"/>
              <a:t>Chenery</a:t>
            </a:r>
            <a:r>
              <a:rPr lang="en-US" dirty="0" smtClean="0"/>
              <a:t> Corp. the </a:t>
            </a:r>
            <a:r>
              <a:rPr lang="en-US" dirty="0"/>
              <a:t>benefits to be received by the other preferred </a:t>
            </a:r>
            <a:r>
              <a:rPr lang="en-US" dirty="0" smtClean="0"/>
              <a:t>stockholders because </a:t>
            </a:r>
            <a:r>
              <a:rPr lang="en-US" dirty="0"/>
              <a:t>they were reorganization managers? </a:t>
            </a:r>
            <a:endParaRPr lang="en-US" dirty="0" smtClean="0"/>
          </a:p>
          <a:p>
            <a:r>
              <a:rPr lang="en-US" dirty="0"/>
              <a:t>Although </a:t>
            </a:r>
            <a:r>
              <a:rPr lang="en-US" dirty="0" smtClean="0"/>
              <a:t>the SEC did </a:t>
            </a:r>
            <a:r>
              <a:rPr lang="en-US" dirty="0"/>
              <a:t>not find </a:t>
            </a:r>
            <a:r>
              <a:rPr lang="en-US" dirty="0" smtClean="0"/>
              <a:t>dishonesty or unfair dealing, it punished the </a:t>
            </a:r>
            <a:r>
              <a:rPr lang="en-US" dirty="0" err="1"/>
              <a:t>Chenery</a:t>
            </a:r>
            <a:r>
              <a:rPr lang="en-US" dirty="0"/>
              <a:t> Corp. based </a:t>
            </a:r>
            <a:r>
              <a:rPr lang="en-US" dirty="0" smtClean="0"/>
              <a:t>on </a:t>
            </a:r>
            <a:r>
              <a:rPr lang="en-US" u="sng" dirty="0"/>
              <a:t>judicial</a:t>
            </a:r>
            <a:r>
              <a:rPr lang="en-US" dirty="0"/>
              <a:t> principles of equity and fairness.</a:t>
            </a:r>
          </a:p>
          <a:p>
            <a:pPr lvl="1"/>
            <a:r>
              <a:rPr lang="en-US" dirty="0" smtClean="0"/>
              <a:t> The court reviewed the punishment on that basis: “The </a:t>
            </a:r>
            <a:r>
              <a:rPr lang="en-US" dirty="0"/>
              <a:t>grounds upon which an administrative order must be judged are those upon which the record discloses that its action was based.” (CB 430)</a:t>
            </a:r>
          </a:p>
          <a:p>
            <a:pPr marL="0" indent="0">
              <a:buNone/>
            </a:pPr>
            <a:endParaRPr lang="en-US" dirty="0"/>
          </a:p>
        </p:txBody>
      </p:sp>
    </p:spTree>
    <p:extLst>
      <p:ext uri="{BB962C8B-B14F-4D97-AF65-F5344CB8AC3E}">
        <p14:creationId xmlns:p14="http://schemas.microsoft.com/office/powerpoint/2010/main" xmlns="" val="2831936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err="1"/>
              <a:t>Chenery</a:t>
            </a:r>
            <a:r>
              <a:rPr lang="en-US" i="1" dirty="0"/>
              <a:t> I</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Holding: No, the case should be remanded to the SEC for further proceedings because there was not </a:t>
            </a:r>
            <a:r>
              <a:rPr lang="en-US" dirty="0"/>
              <a:t>s</a:t>
            </a:r>
            <a:r>
              <a:rPr lang="en-US" dirty="0" smtClean="0"/>
              <a:t>ufficient </a:t>
            </a:r>
            <a:r>
              <a:rPr lang="en-US" dirty="0"/>
              <a:t>grounds in the record to support the Commission’s decision.</a:t>
            </a:r>
            <a:endParaRPr lang="en-US" dirty="0" smtClean="0"/>
          </a:p>
          <a:p>
            <a:r>
              <a:rPr lang="en-US" dirty="0" smtClean="0"/>
              <a:t>Agencies </a:t>
            </a:r>
            <a:r>
              <a:rPr lang="en-US" dirty="0"/>
              <a:t>must rely upon their “expertise” when acting, not the application of judicially-crafted rules</a:t>
            </a:r>
            <a:r>
              <a:rPr lang="en-US" dirty="0" smtClean="0"/>
              <a:t>.</a:t>
            </a:r>
          </a:p>
          <a:p>
            <a:pPr marL="857250" lvl="1" indent="-457200"/>
            <a:r>
              <a:rPr lang="en-US" dirty="0" smtClean="0"/>
              <a:t>“If</a:t>
            </a:r>
            <a:r>
              <a:rPr lang="en-US" dirty="0"/>
              <a:t>, therefore, the rule applied by the Commission is to be judged </a:t>
            </a:r>
            <a:r>
              <a:rPr lang="en-US" dirty="0" smtClean="0"/>
              <a:t>solely on </a:t>
            </a:r>
            <a:r>
              <a:rPr lang="en-US" dirty="0"/>
              <a:t>the basis of its adherence to principles of equity derived from </a:t>
            </a:r>
            <a:r>
              <a:rPr lang="en-US" dirty="0" smtClean="0"/>
              <a:t>judicial decisions</a:t>
            </a:r>
            <a:r>
              <a:rPr lang="en-US" dirty="0"/>
              <a:t>, its order plainly cannot </a:t>
            </a:r>
            <a:r>
              <a:rPr lang="en-US" dirty="0" smtClean="0"/>
              <a:t>stand (CB 431)</a:t>
            </a:r>
            <a:endParaRPr lang="en-US" dirty="0"/>
          </a:p>
          <a:p>
            <a:endParaRPr lang="en-US" dirty="0"/>
          </a:p>
        </p:txBody>
      </p:sp>
    </p:spTree>
    <p:extLst>
      <p:ext uri="{BB962C8B-B14F-4D97-AF65-F5344CB8AC3E}">
        <p14:creationId xmlns:p14="http://schemas.microsoft.com/office/powerpoint/2010/main" xmlns="" val="4107919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In Re Federal Water Service Corp.</a:t>
            </a:r>
            <a:endParaRPr lang="en-US" i="1" dirty="0"/>
          </a:p>
        </p:txBody>
      </p:sp>
      <p:sp>
        <p:nvSpPr>
          <p:cNvPr id="3" name="Content Placeholder 2"/>
          <p:cNvSpPr>
            <a:spLocks noGrp="1"/>
          </p:cNvSpPr>
          <p:nvPr>
            <p:ph idx="1"/>
          </p:nvPr>
        </p:nvSpPr>
        <p:spPr>
          <a:xfrm>
            <a:off x="457200" y="1447800"/>
            <a:ext cx="8382000" cy="4953000"/>
          </a:xfrm>
        </p:spPr>
        <p:txBody>
          <a:bodyPr>
            <a:normAutofit fontScale="70000" lnSpcReduction="20000"/>
          </a:bodyPr>
          <a:lstStyle/>
          <a:p>
            <a:pPr marL="0" indent="0">
              <a:buNone/>
            </a:pPr>
            <a:r>
              <a:rPr lang="en-US" dirty="0" smtClean="0"/>
              <a:t>Background: After </a:t>
            </a:r>
            <a:r>
              <a:rPr lang="en-US" i="1" dirty="0" err="1" smtClean="0"/>
              <a:t>Chenery</a:t>
            </a:r>
            <a:r>
              <a:rPr lang="en-US" i="1" dirty="0" smtClean="0"/>
              <a:t> I</a:t>
            </a:r>
            <a:r>
              <a:rPr lang="en-US" dirty="0" smtClean="0"/>
              <a:t>, the </a:t>
            </a:r>
            <a:r>
              <a:rPr lang="en-US" dirty="0" err="1" smtClean="0"/>
              <a:t>Chenery</a:t>
            </a:r>
            <a:r>
              <a:rPr lang="en-US" dirty="0" smtClean="0"/>
              <a:t> Corp. proposed the same stock purchase to the SEC, and the SEC responded. </a:t>
            </a:r>
          </a:p>
          <a:p>
            <a:pPr marL="0" indent="0">
              <a:buNone/>
            </a:pPr>
            <a:endParaRPr lang="en-US" dirty="0" smtClean="0"/>
          </a:p>
          <a:p>
            <a:pPr marL="0" indent="0">
              <a:buNone/>
            </a:pPr>
            <a:r>
              <a:rPr lang="en-US" dirty="0" smtClean="0"/>
              <a:t>Holding: The SEC concluded that they could not approve the plan because it was not “fair and  equitable to the persons affected thereby, and further stated that it was within their power to rule that way without a preexisting rule.</a:t>
            </a:r>
          </a:p>
          <a:p>
            <a:r>
              <a:rPr lang="en-US" dirty="0" smtClean="0"/>
              <a:t>“</a:t>
            </a:r>
            <a:r>
              <a:rPr lang="en-US" dirty="0"/>
              <a:t>We are led to this result not by proof that the interveners </a:t>
            </a:r>
            <a:r>
              <a:rPr lang="en-US" dirty="0" smtClean="0"/>
              <a:t>committed acts </a:t>
            </a:r>
            <a:r>
              <a:rPr lang="en-US" dirty="0"/>
              <a:t>of conscious wrongdoing but by the character of the conflicting </a:t>
            </a:r>
            <a:r>
              <a:rPr lang="en-US" dirty="0" smtClean="0"/>
              <a:t>interests created </a:t>
            </a:r>
            <a:r>
              <a:rPr lang="en-US" dirty="0"/>
              <a:t>by the </a:t>
            </a:r>
            <a:r>
              <a:rPr lang="en-US" dirty="0" err="1"/>
              <a:t>intervenors</a:t>
            </a:r>
            <a:r>
              <a:rPr lang="en-US" dirty="0"/>
              <a:t>’ program of stock purchases carried </a:t>
            </a:r>
            <a:r>
              <a:rPr lang="en-US" dirty="0" smtClean="0"/>
              <a:t>out while </a:t>
            </a:r>
            <a:r>
              <a:rPr lang="en-US" dirty="0"/>
              <a:t>plans for reorganization were under </a:t>
            </a:r>
            <a:r>
              <a:rPr lang="en-US" dirty="0" smtClean="0"/>
              <a:t>consideration.” (CB 435)</a:t>
            </a:r>
          </a:p>
          <a:p>
            <a:r>
              <a:rPr lang="en-US" dirty="0" smtClean="0"/>
              <a:t>“The </a:t>
            </a:r>
            <a:r>
              <a:rPr lang="en-US" dirty="0"/>
              <a:t>Supreme Court indicated the advisability </a:t>
            </a:r>
            <a:r>
              <a:rPr lang="en-US" dirty="0" smtClean="0"/>
              <a:t>of promulgating </a:t>
            </a:r>
            <a:r>
              <a:rPr lang="en-US" dirty="0"/>
              <a:t>a general rule, though we do not understand its opinion </a:t>
            </a:r>
            <a:r>
              <a:rPr lang="en-US" dirty="0" smtClean="0"/>
              <a:t>to hold </a:t>
            </a:r>
            <a:r>
              <a:rPr lang="en-US" dirty="0"/>
              <a:t>that the absence of a preexisting rule is fatal to the decision we </a:t>
            </a:r>
            <a:r>
              <a:rPr lang="en-US" dirty="0" smtClean="0"/>
              <a:t>have reached. . .</a:t>
            </a:r>
            <a:r>
              <a:rPr lang="en-US" dirty="0"/>
              <a:t> We </a:t>
            </a:r>
            <a:r>
              <a:rPr lang="en-US" dirty="0" smtClean="0"/>
              <a:t>therefore reserve </a:t>
            </a:r>
            <a:r>
              <a:rPr lang="en-US" dirty="0"/>
              <a:t>for further consideration the question whether or not a </a:t>
            </a:r>
            <a:r>
              <a:rPr lang="en-US" dirty="0" smtClean="0"/>
              <a:t>rule should </a:t>
            </a:r>
            <a:r>
              <a:rPr lang="en-US" dirty="0"/>
              <a:t>be adopted</a:t>
            </a:r>
            <a:r>
              <a:rPr lang="en-US" dirty="0" smtClean="0"/>
              <a:t>.” </a:t>
            </a:r>
            <a:r>
              <a:rPr lang="en-US" dirty="0" smtClean="0"/>
              <a:t>(CB 436)</a:t>
            </a:r>
          </a:p>
          <a:p>
            <a:pPr marL="0" indent="0">
              <a:buNone/>
            </a:pPr>
            <a:endParaRPr lang="en-US" dirty="0"/>
          </a:p>
        </p:txBody>
      </p:sp>
    </p:spTree>
    <p:extLst>
      <p:ext uri="{BB962C8B-B14F-4D97-AF65-F5344CB8AC3E}">
        <p14:creationId xmlns:p14="http://schemas.microsoft.com/office/powerpoint/2010/main" xmlns="" val="1186860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i="1" dirty="0" err="1" smtClean="0"/>
              <a:t>Chenery</a:t>
            </a:r>
            <a:r>
              <a:rPr lang="en-US" i="1" dirty="0" smtClean="0"/>
              <a:t> v. </a:t>
            </a:r>
            <a:r>
              <a:rPr lang="en-US" i="1" dirty="0" smtClean="0"/>
              <a:t>SEC </a:t>
            </a:r>
            <a:r>
              <a:rPr lang="en-US" dirty="0" smtClean="0"/>
              <a:t>(D.C. Cir.)</a:t>
            </a:r>
            <a:endParaRPr lang="en-US" i="1" dirty="0"/>
          </a:p>
        </p:txBody>
      </p:sp>
      <p:sp>
        <p:nvSpPr>
          <p:cNvPr id="3" name="Content Placeholder 2"/>
          <p:cNvSpPr>
            <a:spLocks noGrp="1"/>
          </p:cNvSpPr>
          <p:nvPr>
            <p:ph idx="1"/>
          </p:nvPr>
        </p:nvSpPr>
        <p:spPr>
          <a:xfrm>
            <a:off x="457200" y="1447800"/>
            <a:ext cx="8229600" cy="4876800"/>
          </a:xfrm>
        </p:spPr>
        <p:txBody>
          <a:bodyPr>
            <a:normAutofit fontScale="85000" lnSpcReduction="10000"/>
          </a:bodyPr>
          <a:lstStyle/>
          <a:p>
            <a:pPr marL="0" indent="0">
              <a:buNone/>
            </a:pPr>
            <a:r>
              <a:rPr lang="en-US" dirty="0" smtClean="0"/>
              <a:t>Background:</a:t>
            </a:r>
          </a:p>
          <a:p>
            <a:r>
              <a:rPr lang="en-US" dirty="0"/>
              <a:t>In </a:t>
            </a:r>
            <a:r>
              <a:rPr lang="en-US" i="1" dirty="0" err="1"/>
              <a:t>Chenery</a:t>
            </a:r>
            <a:r>
              <a:rPr lang="en-US" i="1" dirty="0"/>
              <a:t> I</a:t>
            </a:r>
            <a:r>
              <a:rPr lang="en-US" dirty="0"/>
              <a:t>, the Court held that a reviewing court may judge the propriety of an agency action solely based upon the grounds invoked by the agency. </a:t>
            </a:r>
          </a:p>
          <a:p>
            <a:pPr lvl="1"/>
            <a:r>
              <a:rPr lang="en-US" dirty="0"/>
              <a:t>In that case, recall that the SEC tried to rely on </a:t>
            </a:r>
            <a:r>
              <a:rPr lang="en-US" dirty="0" smtClean="0"/>
              <a:t>the </a:t>
            </a:r>
            <a:r>
              <a:rPr lang="en-US" dirty="0"/>
              <a:t>first time, the Commission had relied solely on judicial principles of equity and fairness, which was insufficient to support its decision. </a:t>
            </a:r>
          </a:p>
          <a:p>
            <a:r>
              <a:rPr lang="en-US" dirty="0"/>
              <a:t>The SEC then reexamined the problem in light of the Holding Company Act, and concluded </a:t>
            </a:r>
            <a:r>
              <a:rPr lang="en-US" dirty="0" smtClean="0"/>
              <a:t>(based on its expertise) that </a:t>
            </a:r>
            <a:r>
              <a:rPr lang="en-US" dirty="0" err="1"/>
              <a:t>Chenery’s</a:t>
            </a:r>
            <a:r>
              <a:rPr lang="en-US" dirty="0"/>
              <a:t> purchase of stocks would be inconsistent with the standards of the Act. </a:t>
            </a:r>
          </a:p>
          <a:p>
            <a:pPr marL="0" indent="0">
              <a:buNone/>
            </a:pPr>
            <a:endParaRPr lang="en-US" dirty="0"/>
          </a:p>
        </p:txBody>
      </p:sp>
    </p:spTree>
    <p:extLst>
      <p:ext uri="{BB962C8B-B14F-4D97-AF65-F5344CB8AC3E}">
        <p14:creationId xmlns:p14="http://schemas.microsoft.com/office/powerpoint/2010/main" xmlns="" val="23632762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304"/>
            <a:ext cx="8229600" cy="1143000"/>
          </a:xfrm>
        </p:spPr>
        <p:txBody>
          <a:bodyPr>
            <a:normAutofit/>
          </a:bodyPr>
          <a:lstStyle/>
          <a:p>
            <a:r>
              <a:rPr lang="en-US" i="1" dirty="0" err="1"/>
              <a:t>Chenery</a:t>
            </a:r>
            <a:r>
              <a:rPr lang="en-US" i="1" dirty="0"/>
              <a:t> v. </a:t>
            </a:r>
            <a:r>
              <a:rPr lang="en-US" i="1" dirty="0" smtClean="0"/>
              <a:t>SEC</a:t>
            </a:r>
            <a:r>
              <a:rPr lang="en-US" dirty="0" smtClean="0"/>
              <a:t> (D.C. Cir.)</a:t>
            </a:r>
            <a:endParaRPr lang="en-US" i="1" dirty="0"/>
          </a:p>
        </p:txBody>
      </p:sp>
      <p:sp>
        <p:nvSpPr>
          <p:cNvPr id="3" name="Content Placeholder 2"/>
          <p:cNvSpPr>
            <a:spLocks noGrp="1"/>
          </p:cNvSpPr>
          <p:nvPr>
            <p:ph idx="1"/>
          </p:nvPr>
        </p:nvSpPr>
        <p:spPr>
          <a:xfrm>
            <a:off x="457200" y="1447800"/>
            <a:ext cx="8229600" cy="4876800"/>
          </a:xfrm>
        </p:spPr>
        <p:txBody>
          <a:bodyPr>
            <a:normAutofit/>
          </a:bodyPr>
          <a:lstStyle/>
          <a:p>
            <a:pPr marL="0" indent="0">
              <a:buNone/>
            </a:pPr>
            <a:r>
              <a:rPr lang="en-US" dirty="0" smtClean="0"/>
              <a:t>Issue:  In light of the </a:t>
            </a:r>
            <a:r>
              <a:rPr lang="en-US" i="1" dirty="0" err="1" smtClean="0"/>
              <a:t>Chenery</a:t>
            </a:r>
            <a:r>
              <a:rPr lang="en-US" i="1" dirty="0" smtClean="0"/>
              <a:t> I </a:t>
            </a:r>
            <a:r>
              <a:rPr lang="en-US" dirty="0" smtClean="0"/>
              <a:t>ruling, was the second denial of </a:t>
            </a:r>
            <a:r>
              <a:rPr lang="en-US" dirty="0" err="1" smtClean="0"/>
              <a:t>Chenery’s</a:t>
            </a:r>
            <a:r>
              <a:rPr lang="en-US" dirty="0" smtClean="0"/>
              <a:t> purchase of stocks by the SEC a permissible exercise of administrative discretion?</a:t>
            </a:r>
          </a:p>
          <a:p>
            <a:r>
              <a:rPr lang="en-US" dirty="0" smtClean="0"/>
              <a:t>The </a:t>
            </a:r>
            <a:r>
              <a:rPr lang="en-US" dirty="0" smtClean="0"/>
              <a:t>Court of Appeals </a:t>
            </a:r>
            <a:r>
              <a:rPr lang="en-US" dirty="0" smtClean="0"/>
              <a:t>interprets </a:t>
            </a:r>
            <a:r>
              <a:rPr lang="en-US" dirty="0"/>
              <a:t>the holding of </a:t>
            </a:r>
            <a:r>
              <a:rPr lang="en-US" i="1" dirty="0" err="1"/>
              <a:t>Chenery</a:t>
            </a:r>
            <a:r>
              <a:rPr lang="en-US" i="1" dirty="0"/>
              <a:t> I</a:t>
            </a:r>
            <a:r>
              <a:rPr lang="en-US" dirty="0"/>
              <a:t> to require the SEC </a:t>
            </a:r>
            <a:r>
              <a:rPr lang="en-US" dirty="0" smtClean="0"/>
              <a:t>to </a:t>
            </a:r>
            <a:r>
              <a:rPr lang="en-US" dirty="0"/>
              <a:t>promulgate a prospective rule, and not </a:t>
            </a:r>
            <a:r>
              <a:rPr lang="en-US" dirty="0" smtClean="0"/>
              <a:t>be </a:t>
            </a:r>
            <a:r>
              <a:rPr lang="en-US" dirty="0"/>
              <a:t>permitted to exercise retroactive </a:t>
            </a:r>
            <a:r>
              <a:rPr lang="en-US" dirty="0" smtClean="0"/>
              <a:t>adjudication.</a:t>
            </a:r>
            <a:endParaRPr lang="en-US" dirty="0"/>
          </a:p>
        </p:txBody>
      </p:sp>
    </p:spTree>
    <p:extLst>
      <p:ext uri="{BB962C8B-B14F-4D97-AF65-F5344CB8AC3E}">
        <p14:creationId xmlns:p14="http://schemas.microsoft.com/office/powerpoint/2010/main" xmlns="" val="545358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err="1"/>
              <a:t>Chenery</a:t>
            </a:r>
            <a:r>
              <a:rPr lang="en-US" i="1" dirty="0"/>
              <a:t> v. </a:t>
            </a:r>
            <a:r>
              <a:rPr lang="en-US" i="1" dirty="0" smtClean="0"/>
              <a:t>SEC</a:t>
            </a:r>
            <a:r>
              <a:rPr lang="en-US" dirty="0" smtClean="0"/>
              <a:t> (D.C. Cir.)</a:t>
            </a:r>
            <a:endParaRPr lang="en-US" i="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Holding: No, the SEC attempted to apply a standard that it never promulgated, which is not a fair exercise of administrative discretion. </a:t>
            </a:r>
          </a:p>
          <a:p>
            <a:r>
              <a:rPr lang="en-US" dirty="0"/>
              <a:t>T</a:t>
            </a:r>
            <a:r>
              <a:rPr lang="en-US" dirty="0" smtClean="0"/>
              <a:t>he SEC’s position amounted to nothing more than saying that purchasing shares of company stock during reorganization is unlawful, without any regard to any other factors or a determination of whether the reorganization was in good faith.</a:t>
            </a:r>
            <a:endParaRPr lang="en-US" dirty="0"/>
          </a:p>
        </p:txBody>
      </p:sp>
    </p:spTree>
    <p:extLst>
      <p:ext uri="{BB962C8B-B14F-4D97-AF65-F5344CB8AC3E}">
        <p14:creationId xmlns:p14="http://schemas.microsoft.com/office/powerpoint/2010/main" xmlns="" val="3918840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Chenery</a:t>
            </a:r>
            <a:r>
              <a:rPr lang="en-US" i="1" dirty="0" smtClean="0"/>
              <a:t> II</a:t>
            </a:r>
            <a:endParaRPr lang="en-US" i="1" dirty="0"/>
          </a:p>
        </p:txBody>
      </p:sp>
      <p:sp>
        <p:nvSpPr>
          <p:cNvPr id="3" name="Content Placeholder 2"/>
          <p:cNvSpPr>
            <a:spLocks noGrp="1"/>
          </p:cNvSpPr>
          <p:nvPr>
            <p:ph idx="1"/>
          </p:nvPr>
        </p:nvSpPr>
        <p:spPr>
          <a:xfrm>
            <a:off x="457200" y="1371600"/>
            <a:ext cx="8229600" cy="4754563"/>
          </a:xfrm>
        </p:spPr>
        <p:txBody>
          <a:bodyPr>
            <a:normAutofit fontScale="92500"/>
          </a:bodyPr>
          <a:lstStyle/>
          <a:p>
            <a:pPr marL="0" indent="0">
              <a:buNone/>
            </a:pPr>
            <a:r>
              <a:rPr lang="en-US" dirty="0" smtClean="0"/>
              <a:t>Background:</a:t>
            </a:r>
            <a:endParaRPr lang="en-US" dirty="0" smtClean="0"/>
          </a:p>
          <a:p>
            <a:r>
              <a:rPr lang="en-US" dirty="0" smtClean="0"/>
              <a:t>This case is an appeal to the Supreme Court from </a:t>
            </a:r>
            <a:r>
              <a:rPr lang="en-US" i="1" dirty="0" err="1" smtClean="0"/>
              <a:t>Chenery</a:t>
            </a:r>
            <a:r>
              <a:rPr lang="en-US" i="1" dirty="0" smtClean="0"/>
              <a:t> v. </a:t>
            </a:r>
            <a:r>
              <a:rPr lang="en-US" i="1" dirty="0" smtClean="0"/>
              <a:t>SEC</a:t>
            </a:r>
            <a:r>
              <a:rPr lang="en-US" dirty="0" smtClean="0"/>
              <a:t>.</a:t>
            </a:r>
          </a:p>
          <a:p>
            <a:r>
              <a:rPr lang="en-US" dirty="0" smtClean="0"/>
              <a:t>Issue</a:t>
            </a:r>
            <a:r>
              <a:rPr lang="en-US" dirty="0" smtClean="0"/>
              <a:t>: Was the SEC’s </a:t>
            </a:r>
            <a:r>
              <a:rPr lang="en-US" dirty="0" smtClean="0"/>
              <a:t>action, </a:t>
            </a:r>
            <a:r>
              <a:rPr lang="en-US" dirty="0" smtClean="0"/>
              <a:t>to announce a new standard of </a:t>
            </a:r>
            <a:r>
              <a:rPr lang="en-US" dirty="0" smtClean="0"/>
              <a:t>conduct, permissible considering the </a:t>
            </a:r>
            <a:r>
              <a:rPr lang="en-US" dirty="0" smtClean="0"/>
              <a:t>principles established in </a:t>
            </a:r>
            <a:r>
              <a:rPr lang="en-US" i="1" dirty="0" err="1" smtClean="0"/>
              <a:t>Chenery</a:t>
            </a:r>
            <a:r>
              <a:rPr lang="en-US" i="1" dirty="0" smtClean="0"/>
              <a:t> I</a:t>
            </a:r>
            <a:r>
              <a:rPr lang="en-US" dirty="0" smtClean="0"/>
              <a:t>?</a:t>
            </a:r>
          </a:p>
          <a:p>
            <a:pPr lvl="1"/>
            <a:r>
              <a:rPr lang="en-US" dirty="0" err="1" smtClean="0"/>
              <a:t>Chenery</a:t>
            </a:r>
            <a:r>
              <a:rPr lang="en-US" dirty="0" smtClean="0"/>
              <a:t> Corp. argued that the SEC was precluded from denying their stock purchase on the grounds that it was inconsistent with the Act this in the absence of findings of conscious wrongdoing on </a:t>
            </a:r>
            <a:r>
              <a:rPr lang="en-US" dirty="0" err="1" smtClean="0"/>
              <a:t>Chenery’s</a:t>
            </a:r>
            <a:r>
              <a:rPr lang="en-US" dirty="0" smtClean="0"/>
              <a:t> part.</a:t>
            </a:r>
          </a:p>
          <a:p>
            <a:endParaRPr lang="en-US" dirty="0" smtClean="0"/>
          </a:p>
        </p:txBody>
      </p:sp>
    </p:spTree>
    <p:extLst>
      <p:ext uri="{BB962C8B-B14F-4D97-AF65-F5344CB8AC3E}">
        <p14:creationId xmlns:p14="http://schemas.microsoft.com/office/powerpoint/2010/main" xmlns="" val="1297442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4605</TotalTime>
  <Words>908</Words>
  <Application>Microsoft Office PowerPoint</Application>
  <PresentationFormat>On-screen Show (4:3)</PresentationFormat>
  <Paragraphs>42</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Administrative Law</vt:lpstr>
      <vt:lpstr> SEC v. Chenery Corp. (Chenery I)</vt:lpstr>
      <vt:lpstr>Chenery I</vt:lpstr>
      <vt:lpstr>Chenery I</vt:lpstr>
      <vt:lpstr>In Re Federal Water Service Corp.</vt:lpstr>
      <vt:lpstr>Chenery v. SEC (D.C. Cir.)</vt:lpstr>
      <vt:lpstr>Chenery v. SEC (D.C. Cir.)</vt:lpstr>
      <vt:lpstr>Chenery v. SEC (D.C. Cir.)</vt:lpstr>
      <vt:lpstr>Chenery II</vt:lpstr>
      <vt:lpstr>Chenery II</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Kristin Williams</dc:creator>
  <cp:lastModifiedBy>David Thaw</cp:lastModifiedBy>
  <cp:revision>235</cp:revision>
  <dcterms:created xsi:type="dcterms:W3CDTF">2014-06-13T07:23:28Z</dcterms:created>
  <dcterms:modified xsi:type="dcterms:W3CDTF">2014-12-14T02:19:52Z</dcterms:modified>
</cp:coreProperties>
</file>